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0" r:id="rId4"/>
    <p:sldId id="278" r:id="rId5"/>
    <p:sldId id="275" r:id="rId6"/>
    <p:sldId id="270" r:id="rId7"/>
    <p:sldId id="276" r:id="rId8"/>
    <p:sldId id="277" r:id="rId9"/>
    <p:sldId id="281" r:id="rId10"/>
    <p:sldId id="282" r:id="rId11"/>
    <p:sldId id="284" r:id="rId12"/>
    <p:sldId id="283" r:id="rId13"/>
    <p:sldId id="279" r:id="rId14"/>
    <p:sldId id="285" r:id="rId15"/>
    <p:sldId id="287" r:id="rId16"/>
    <p:sldId id="286" r:id="rId17"/>
    <p:sldId id="288" r:id="rId18"/>
    <p:sldId id="259" r:id="rId19"/>
    <p:sldId id="266" r:id="rId20"/>
    <p:sldId id="265" r:id="rId21"/>
    <p:sldId id="264" r:id="rId22"/>
    <p:sldId id="262" r:id="rId23"/>
    <p:sldId id="263" r:id="rId24"/>
    <p:sldId id="289" r:id="rId25"/>
    <p:sldId id="267" r:id="rId26"/>
    <p:sldId id="291" r:id="rId27"/>
    <p:sldId id="292" r:id="rId28"/>
    <p:sldId id="293" r:id="rId29"/>
    <p:sldId id="294" r:id="rId30"/>
    <p:sldId id="268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0"/>
    <p:restoredTop sz="93270"/>
  </p:normalViewPr>
  <p:slideViewPr>
    <p:cSldViewPr snapToGrid="0">
      <p:cViewPr varScale="1">
        <p:scale>
          <a:sx n="121" d="100"/>
          <a:sy n="121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EAF70-021D-8048-BE9A-12DFF4D4DB9A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1E7AB-27DD-5D49-95D9-B3E8FBF8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worldbank.github.io</a:t>
            </a:r>
            <a:r>
              <a:rPr lang="en-US" dirty="0"/>
              <a:t>/</a:t>
            </a:r>
            <a:r>
              <a:rPr lang="en-US" dirty="0" err="1"/>
              <a:t>OpenNightLights</a:t>
            </a:r>
            <a:r>
              <a:rPr lang="en-US" dirty="0"/>
              <a:t>/tutorials/mod1_1_introduction_to_remote_sensing.html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2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1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99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3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4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76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79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94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04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27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1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885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9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75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3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23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48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4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9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news.climate.columbia.edu</a:t>
            </a:r>
            <a:r>
              <a:rPr lang="en-US" dirty="0"/>
              <a:t>/2013/11/11/night-time-lights-illuminate-trends-in-urbanization/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72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www.spglobal.com</a:t>
            </a:r>
            <a:r>
              <a:rPr lang="en-US" dirty="0"/>
              <a:t>/market-intelligence/</a:t>
            </a:r>
            <a:r>
              <a:rPr lang="en-US" dirty="0" err="1"/>
              <a:t>en</a:t>
            </a:r>
            <a:r>
              <a:rPr lang="en-US" dirty="0"/>
              <a:t>/news-insights/research/how-nighttime-lights-illuminate-economic-activity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2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7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blackmarble.gsfc.nasa.gov</a:t>
            </a:r>
            <a:r>
              <a:rPr lang="en-US" dirty="0"/>
              <a:t>/VNP46A2.html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36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61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4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74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eogdata.mines.edu</a:t>
            </a:r>
            <a:r>
              <a:rPr lang="en-US" dirty="0"/>
              <a:t>/products/</a:t>
            </a:r>
            <a:r>
              <a:rPr lang="en-US" dirty="0" err="1"/>
              <a:t>dmsp</a:t>
            </a:r>
            <a:r>
              <a:rPr lang="en-US" dirty="0"/>
              <a:t>/#</a:t>
            </a:r>
            <a:r>
              <a:rPr lang="en-US" dirty="0" err="1"/>
              <a:t>dvnl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1E7AB-27DD-5D49-95D9-B3E8FBF8B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5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16E4-AB3B-72C6-964C-312A0C03D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81361-37F2-5B28-E89A-ADA990F88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62550-7876-FEB0-7D0D-0385F37E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0D0F4-8C66-B318-27EA-048C993DE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D44AC-05AE-0CD9-7530-B9C186BD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0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67F28-B834-92D9-B89D-BEA5811C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6C849-1DD5-5973-6BF0-0D60263F1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7D89F-5F62-CB0C-8D6E-2BE3CE795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019AB-0253-20BE-070E-6E961C8F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B9F1B-BE09-7C76-EE5B-CCD5D265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3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41CED0-200E-116F-49ED-965D55968C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1E165-BF62-20E7-93E0-B736C2593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298F4-42A0-541E-518F-A80407F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755C-8B37-BC1E-4F63-D5CFD8F2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93225-E93B-A07D-426B-54EDFB63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6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9767F-0424-4F5E-D16F-39364811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281D5-D81E-183B-DC84-660F9165C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83737-4A3C-72A9-807F-76F4C1A2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00DF8-31D7-E7DE-8CC4-F1D7293B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1C0E-DDD1-BC25-AB7E-49418709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9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8D87-6DCE-548B-EAAD-402B1701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855C0-F564-557B-1198-5804BE808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6AE8-30D5-F666-D733-E23504AE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0F80F-F620-CD63-E72C-6A221A02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A808-1000-DD41-C468-8CCE8F81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8F0A-6B6A-EBA4-0B46-3C95BD8F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D9E61-10AE-DBE4-670F-E4DCD2DD4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08169-FC98-47CD-C1A4-9C824A88F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1249D-286C-21E1-4A1C-A03AD50F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B3547-F193-51A5-1807-99A42AD03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99400-4FAA-3575-8726-5F4AD809B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082E-F648-44CC-99E8-E7D34088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A2D0C-B1DD-F5A6-914A-1A28C595D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FB01-A19F-299C-4D16-6AB979A4F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A46954-DB03-6965-365C-BCD901439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8D4A34-7F71-060F-934C-52DEB5D6B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6CAF6-4B84-3E51-DAA9-98C47C99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51B9F9-B104-74C6-D978-FDCC5821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D3213C-1E95-18F1-AF06-D3CD7F2A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081B-680B-1BE7-DEC6-26C7CDF8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98E18-E782-4025-4A84-4F406C15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8BBE74-CA92-CB6E-C578-6D3B59FD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0386C-69A9-C2B8-CFF1-5A46FEA0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C3DC5-0377-889D-3897-FA735D38F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1FE7D7-1555-B877-C112-EE0E43581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67615-AD34-A033-890D-55679B71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9970-E2A7-787F-E913-F65D7C9C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23B2-CA12-6D38-4A76-F735B3F70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28930-C3A2-ADFA-5511-014A0EEC6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38047-4EC3-934B-54BA-4212BAB96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25CEC-D86B-6C2E-1929-EB4D0BC3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A299B-87FB-B9C7-8A84-3816B7CF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8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BDEF-67AE-5DD4-ED5B-2148A2D41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64E19D-5AE0-AE37-63A6-4031C13B2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CF4E10-9D30-3F5A-7876-CAEA6D20A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CDF67-81C5-B56F-BF7D-EE337A4F8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AD157-3F92-1F8F-B75B-B682222A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3C886-90DB-BB02-B4F9-2CF939AA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3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755B91-FDEF-29C7-FE63-9127B4A89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948C2-9FA2-EB0C-8E4B-E0BA7EAAD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01E57-8C8E-6A67-E81A-A3EB45EF66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F7100-A507-5742-B2EE-D8AFB7C3AF44}" type="datetimeFigureOut">
              <a:rPr lang="en-US" smtClean="0"/>
              <a:t>11/5/24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79CDF-0734-F660-069D-245E53EB1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F3589-86E7-2744-4329-FBEEB788B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D0FAB-500D-504D-9168-4B2C24882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atialedge.co/p/not-all-nightlight-datasets-are-the" TargetMode="External"/><Relationship Id="rId5" Type="http://schemas.openxmlformats.org/officeDocument/2006/relationships/hyperlink" Target="https://ieeexplore.ieee.org/abstract/document/9779217" TargetMode="External"/><Relationship Id="rId4" Type="http://schemas.openxmlformats.org/officeDocument/2006/relationships/hyperlink" Target="https://www.euspaceimaging.com/blog/2024/01/31/what-is-ona-off-nadir-angle-in-satellite-imager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tialedge.co/p/not-all-nightlight-datasets-are-the" TargetMode="External"/><Relationship Id="rId7" Type="http://schemas.openxmlformats.org/officeDocument/2006/relationships/hyperlink" Target="https://en.wikipedia.org/wiki/Storm_Filomen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ournals.uchicago.edu/doi/10.1086/720458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one/article?id=10.1371/journal.pone.0139779#sec015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sciencedirect.com/science/article/abs/pii/S0305750X1400255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global.com/market-intelligence/en/news-insights/research/how-nighttime-lights-illuminate-economic-activit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global.com/market-intelligence/en/news-insights/research/how-nighttime-lights-illuminate-economic-activit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as.org/doi/10.1073/pnas.1017031108#sec-5" TargetMode="External"/><Relationship Id="rId13" Type="http://schemas.openxmlformats.org/officeDocument/2006/relationships/hyperlink" Target="https://documents.worldbank.org/en/publication/documents-reports/documentdetail/099332404062230683/idu073a7158605532046490b712098aed9008539" TargetMode="External"/><Relationship Id="rId3" Type="http://schemas.openxmlformats.org/officeDocument/2006/relationships/hyperlink" Target="https://www.sciencedirect.com/science/article/abs/pii/S0034425797000461" TargetMode="External"/><Relationship Id="rId7" Type="http://schemas.openxmlformats.org/officeDocument/2006/relationships/hyperlink" Target="https://www.aeaweb.org/articles?id=10.1257/aer.102.2.994" TargetMode="External"/><Relationship Id="rId12" Type="http://schemas.openxmlformats.org/officeDocument/2006/relationships/hyperlink" Target="https://docs.iza.org/dp12018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0924271620301453" TargetMode="External"/><Relationship Id="rId11" Type="http://schemas.openxmlformats.org/officeDocument/2006/relationships/hyperlink" Target="https://www.aiddata.org/publications/evaluation-of-usaid-west-bank-gaza-infrastructure-needs-program" TargetMode="External"/><Relationship Id="rId5" Type="http://schemas.openxmlformats.org/officeDocument/2006/relationships/hyperlink" Target="https://www.tandfonline.com/doi/full/10.1080/01431160903261005" TargetMode="External"/><Relationship Id="rId10" Type="http://schemas.openxmlformats.org/officeDocument/2006/relationships/hyperlink" Target="https://www.mdpi.com/2072-4292/10/6/858" TargetMode="External"/><Relationship Id="rId4" Type="http://schemas.openxmlformats.org/officeDocument/2006/relationships/hyperlink" Target="https://www.tandfonline.com/doi/full/10.1080/01431160802430693" TargetMode="External"/><Relationship Id="rId9" Type="http://schemas.openxmlformats.org/officeDocument/2006/relationships/hyperlink" Target="https://www.sciencedirect.com/science/article/abs/pii/S0143622819308525" TargetMode="External"/><Relationship Id="rId1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nasa.gov/wp-content/uploads/2019/11/earth_at_night_508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41599-023-01884-8" TargetMode="Externa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sa.gov/wp-content/uploads/2019/11/earth_at_night_508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wp-content/uploads/2019/11/earth_at_night_508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github.com/datapartnership" TargetMode="Externa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eogdata.mines.edu/products/dmsp/" TargetMode="External"/><Relationship Id="rId4" Type="http://schemas.openxmlformats.org/officeDocument/2006/relationships/hyperlink" Target="https://developers.google.com/earth-engine/datasets/catalog/NOAA_DMSP-OLS_NIGHTTIME_LIGH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ogdata.mines.edu/products/vnl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earth-engine/datasets/catalog/NOAA_VIIRS_001_VNP46A2" TargetMode="External"/><Relationship Id="rId5" Type="http://schemas.openxmlformats.org/officeDocument/2006/relationships/hyperlink" Target="https://blackmarble.gsfc.nasa.gov/" TargetMode="External"/><Relationship Id="rId4" Type="http://schemas.openxmlformats.org/officeDocument/2006/relationships/hyperlink" Target="https://developers.google.com/earth-engine/datasets/catalog/NOAA_VIIRS_DNB_MONTHLY_V1_VCMSLCF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hyperlink" Target="https://www.nature.com/articles/s41597-020-0510-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hyperlink" Target="https://www.tandfonline.com/doi/full/10.1080/01431161.2020.173193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marble.gsfc.nasa.gov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spatialedge.co/p/not-all-nightlight-datasets-are-th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atialedge.co/p/not-all-nightlight-datasets-are-the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86456D-883E-C8C3-CD8A-36DA628D5B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2" t="3634" b="327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68C3C-69F4-FFE7-E7C8-BCFE99768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1481137"/>
          </a:xfrm>
        </p:spPr>
        <p:txBody>
          <a:bodyPr>
            <a:normAutofit/>
          </a:bodyPr>
          <a:lstStyle/>
          <a:p>
            <a:pPr algn="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" pitchFamily="2" charset="0"/>
              </a:rPr>
              <a:t>Nighttime Lights for Economic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B49C78-4948-CDDD-87F9-6FBC285BD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100" y="1425154"/>
            <a:ext cx="5168900" cy="48736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 Marty, Data Scientist (DECDI)</a:t>
            </a:r>
          </a:p>
        </p:txBody>
      </p:sp>
    </p:spTree>
    <p:extLst>
      <p:ext uri="{BB962C8B-B14F-4D97-AF65-F5344CB8AC3E}">
        <p14:creationId xmlns:p14="http://schemas.microsoft.com/office/powerpoint/2010/main" val="2146896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Black Marble: Variation from Satellite Angle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181633"/>
            <a:ext cx="4874742" cy="2631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u="sng" dirty="0"/>
              <a:t>Satellite Angle Differentiation</a:t>
            </a:r>
          </a:p>
          <a:p>
            <a:r>
              <a:rPr lang="en-US" sz="1800" b="1" dirty="0"/>
              <a:t>Colorado School of Mines: </a:t>
            </a:r>
            <a:r>
              <a:rPr lang="en-US" sz="1800" dirty="0"/>
              <a:t>No differentiation; single dataset</a:t>
            </a:r>
            <a:endParaRPr lang="en-US" sz="1800" b="1" dirty="0"/>
          </a:p>
          <a:p>
            <a:r>
              <a:rPr lang="en-US" sz="1800" b="1" dirty="0"/>
              <a:t>Black Marble: </a:t>
            </a:r>
            <a:r>
              <a:rPr lang="en-US" sz="1800" dirty="0"/>
              <a:t>Provides multiple datasets for </a:t>
            </a:r>
            <a:r>
              <a:rPr lang="en-US" sz="1800" u="sng" dirty="0"/>
              <a:t>annual</a:t>
            </a:r>
            <a:r>
              <a:rPr lang="en-US" sz="1800" dirty="0"/>
              <a:t> data:</a:t>
            </a:r>
          </a:p>
          <a:p>
            <a:pPr lvl="1"/>
            <a:r>
              <a:rPr lang="en-US" sz="1800" dirty="0"/>
              <a:t>Near-nadir [above]</a:t>
            </a:r>
          </a:p>
          <a:p>
            <a:pPr lvl="1"/>
            <a:r>
              <a:rPr lang="en-US" sz="1800" dirty="0"/>
              <a:t>Off-nadir [at angle]</a:t>
            </a:r>
          </a:p>
          <a:p>
            <a:pPr lvl="1"/>
            <a:r>
              <a:rPr lang="en-US" sz="1800" dirty="0"/>
              <a:t>Combined / “All Angle”</a:t>
            </a:r>
          </a:p>
          <a:p>
            <a:endParaRPr lang="en-US" sz="2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8849D-61F3-3D10-BC9C-C42DCC3B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4" y="1560294"/>
            <a:ext cx="6195646" cy="4560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5386-7E95-47D2-353D-A2247EE7DA2A}"/>
              </a:ext>
            </a:extLst>
          </p:cNvPr>
          <p:cNvSpPr txBox="1">
            <a:spLocks/>
          </p:cNvSpPr>
          <p:nvPr/>
        </p:nvSpPr>
        <p:spPr>
          <a:xfrm>
            <a:off x="7387492" y="6197986"/>
            <a:ext cx="4575908" cy="3300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>
                <a:hlinkClick r:id="rId4"/>
              </a:rPr>
              <a:t>European Space Imaging</a:t>
            </a: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2E992B-E929-E277-76EE-41514D3408DE}"/>
              </a:ext>
            </a:extLst>
          </p:cNvPr>
          <p:cNvSpPr txBox="1">
            <a:spLocks/>
          </p:cNvSpPr>
          <p:nvPr/>
        </p:nvSpPr>
        <p:spPr>
          <a:xfrm>
            <a:off x="135264" y="5676367"/>
            <a:ext cx="5545993" cy="836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5"/>
              </a:rPr>
              <a:t>Wang et al. (2018): </a:t>
            </a:r>
            <a:r>
              <a:rPr lang="en-US" sz="1800" dirty="0"/>
              <a:t>Comparing Dubai and Rome, found that </a:t>
            </a:r>
            <a:r>
              <a:rPr lang="en-US" sz="1800" b="1" dirty="0"/>
              <a:t>near-nadir </a:t>
            </a:r>
            <a:r>
              <a:rPr lang="en-US" sz="1800" dirty="0"/>
              <a:t>was brighter but varied more, while </a:t>
            </a:r>
            <a:r>
              <a:rPr lang="en-US" sz="1800" b="1" dirty="0"/>
              <a:t>off-nadir </a:t>
            </a:r>
            <a:r>
              <a:rPr lang="en-US" sz="1800" dirty="0"/>
              <a:t>was less bright but varied less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4BDB15-722F-994D-0894-97C0EA6D53B5}"/>
              </a:ext>
            </a:extLst>
          </p:cNvPr>
          <p:cNvSpPr txBox="1">
            <a:spLocks/>
          </p:cNvSpPr>
          <p:nvPr/>
        </p:nvSpPr>
        <p:spPr>
          <a:xfrm>
            <a:off x="228599" y="3840460"/>
            <a:ext cx="4874742" cy="19453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/>
              <a:t>Near-nadir vs off-nadir</a:t>
            </a:r>
          </a:p>
          <a:p>
            <a:r>
              <a:rPr lang="en-US" sz="1800" dirty="0"/>
              <a:t>Near-nadir typically brighter</a:t>
            </a:r>
          </a:p>
          <a:p>
            <a:r>
              <a:rPr lang="en-US" sz="1800" dirty="0"/>
              <a:t>In general, off-nadir allows greater coverage for a single image</a:t>
            </a:r>
          </a:p>
          <a:p>
            <a:r>
              <a:rPr lang="en-US" sz="1800" dirty="0"/>
              <a:t>Off-nadir captures at angle, which can have advantages for certain applications </a:t>
            </a:r>
          </a:p>
          <a:p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D13C08-DC02-1119-6850-A257B1F805C2}"/>
              </a:ext>
            </a:extLst>
          </p:cNvPr>
          <p:cNvSpPr txBox="1"/>
          <p:nvPr/>
        </p:nvSpPr>
        <p:spPr>
          <a:xfrm>
            <a:off x="0" y="651944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6"/>
              </a:rPr>
              <a:t>The Spatial Edge (Yohan </a:t>
            </a:r>
            <a:r>
              <a:rPr lang="en-US" sz="1600" i="1" dirty="0" err="1">
                <a:hlinkClick r:id="rId6"/>
              </a:rPr>
              <a:t>Iddawela</a:t>
            </a:r>
            <a:r>
              <a:rPr lang="en-US" sz="1600" i="1" dirty="0">
                <a:hlinkClick r:id="rId6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59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27EF1C-5913-6E18-076F-74E178B1E7DD}"/>
              </a:ext>
            </a:extLst>
          </p:cNvPr>
          <p:cNvSpPr txBox="1">
            <a:spLocks/>
          </p:cNvSpPr>
          <p:nvPr/>
        </p:nvSpPr>
        <p:spPr>
          <a:xfrm>
            <a:off x="301869" y="2198076"/>
            <a:ext cx="4999180" cy="2892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Monthly &amp; Annually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Choice: (1) Angle; (2) Snowfall</a:t>
            </a:r>
          </a:p>
          <a:p>
            <a:r>
              <a:rPr lang="en-US" sz="2000" dirty="0" err="1"/>
              <a:t>AllAngle_Composite_Snow_Covered</a:t>
            </a:r>
            <a:endParaRPr lang="en-US" sz="2000" dirty="0"/>
          </a:p>
          <a:p>
            <a:r>
              <a:rPr lang="en-US" sz="2000" dirty="0" err="1"/>
              <a:t>AllAngle_Composite_Snow_Free</a:t>
            </a:r>
            <a:endParaRPr lang="en-US" sz="2000" dirty="0"/>
          </a:p>
          <a:p>
            <a:r>
              <a:rPr lang="en-US" sz="2000" dirty="0" err="1"/>
              <a:t>NearNadir_Composite_Snow_Covered</a:t>
            </a:r>
            <a:endParaRPr lang="en-US" sz="2000" dirty="0"/>
          </a:p>
          <a:p>
            <a:r>
              <a:rPr lang="en-US" sz="2000" dirty="0" err="1"/>
              <a:t>NearNadir_Composite_Snow_Free</a:t>
            </a:r>
            <a:endParaRPr lang="en-US" sz="2000" dirty="0"/>
          </a:p>
          <a:p>
            <a:r>
              <a:rPr lang="en-US" sz="2000" dirty="0" err="1"/>
              <a:t>OffNadir_Composite_Snow_Covered</a:t>
            </a:r>
            <a:endParaRPr lang="en-US" sz="2000" dirty="0"/>
          </a:p>
          <a:p>
            <a:r>
              <a:rPr lang="en-US" sz="2000" dirty="0" err="1"/>
              <a:t>OffNadir_Composite_Snow_Free</a:t>
            </a:r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E339D-22DD-08D6-46BC-76E834326281}"/>
              </a:ext>
            </a:extLst>
          </p:cNvPr>
          <p:cNvSpPr txBox="1"/>
          <p:nvPr/>
        </p:nvSpPr>
        <p:spPr>
          <a:xfrm>
            <a:off x="0" y="651944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3"/>
              </a:rPr>
              <a:t>The Spatial Edge (Yohan </a:t>
            </a:r>
            <a:r>
              <a:rPr lang="en-US" sz="1600" i="1" dirty="0" err="1">
                <a:hlinkClick r:id="rId3"/>
              </a:rPr>
              <a:t>Iddawela</a:t>
            </a:r>
            <a:r>
              <a:rPr lang="en-US" sz="1600" i="1" dirty="0">
                <a:hlinkClick r:id="rId3"/>
              </a:rPr>
              <a:t>)</a:t>
            </a:r>
            <a:endParaRPr lang="en-US" sz="1600" i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1F499A-9095-8517-BCFA-C198FEDF5968}"/>
              </a:ext>
            </a:extLst>
          </p:cNvPr>
          <p:cNvSpPr txBox="1">
            <a:spLocks/>
          </p:cNvSpPr>
          <p:nvPr/>
        </p:nvSpPr>
        <p:spPr>
          <a:xfrm>
            <a:off x="6096000" y="2214552"/>
            <a:ext cx="4999180" cy="2892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B44856-08FC-246F-7D66-BFF3FE2A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199" y="3055156"/>
            <a:ext cx="3045896" cy="32450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0B6EDE-9E6D-5CB3-700A-D9392DDCE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6570" y="3038680"/>
            <a:ext cx="3057922" cy="32450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2C0152-C08C-0541-1050-DBBB54353737}"/>
              </a:ext>
            </a:extLst>
          </p:cNvPr>
          <p:cNvSpPr txBox="1"/>
          <p:nvPr/>
        </p:nvSpPr>
        <p:spPr>
          <a:xfrm>
            <a:off x="10128505" y="6338952"/>
            <a:ext cx="196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>
                <a:hlinkClick r:id="rId3"/>
              </a:rPr>
              <a:t>The Spatial Edge</a:t>
            </a:r>
            <a:endParaRPr lang="en-US" sz="1400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5EA07E-4884-6FFF-8E9C-8975B57FC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647" y="964308"/>
            <a:ext cx="2940570" cy="165407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3D7CA8-BF58-C67D-730A-11E3B1F2D336}"/>
              </a:ext>
            </a:extLst>
          </p:cNvPr>
          <p:cNvCxnSpPr/>
          <p:nvPr/>
        </p:nvCxnSpPr>
        <p:spPr>
          <a:xfrm flipV="1">
            <a:off x="8143103" y="2740644"/>
            <a:ext cx="333632" cy="68835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7DA342C-EE74-2FC6-7834-DDCA9DED11D1}"/>
              </a:ext>
            </a:extLst>
          </p:cNvPr>
          <p:cNvSpPr txBox="1"/>
          <p:nvPr/>
        </p:nvSpPr>
        <p:spPr>
          <a:xfrm>
            <a:off x="8513806" y="2553369"/>
            <a:ext cx="1175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7"/>
              </a:rPr>
              <a:t>Storm Filomena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516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Nighttime light variable options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78" y="1620279"/>
            <a:ext cx="11588262" cy="1745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Daily</a:t>
            </a:r>
          </a:p>
          <a:p>
            <a:r>
              <a:rPr lang="en-US" sz="2000" b="1" dirty="0"/>
              <a:t>DNB_BRDF-</a:t>
            </a:r>
            <a:r>
              <a:rPr lang="en-US" sz="2000" b="1" dirty="0" err="1"/>
              <a:t>Corrected_NTL</a:t>
            </a:r>
            <a:r>
              <a:rPr lang="en-US" sz="2000" b="1" dirty="0"/>
              <a:t>: </a:t>
            </a:r>
            <a:r>
              <a:rPr lang="en-US" sz="2000" dirty="0"/>
              <a:t>NTL value for given day</a:t>
            </a:r>
            <a:endParaRPr lang="en-US" sz="2000" b="1" dirty="0"/>
          </a:p>
          <a:p>
            <a:r>
              <a:rPr lang="en-US" sz="2000" b="1" dirty="0" err="1"/>
              <a:t>Gap_Filled_DNB_BRDF-Corrected_NTL</a:t>
            </a:r>
            <a:r>
              <a:rPr lang="en-US" sz="2000" b="1" dirty="0"/>
              <a:t>: </a:t>
            </a:r>
            <a:r>
              <a:rPr lang="en-US" sz="2000" dirty="0"/>
              <a:t>Will use latest high quality pixel within 30 days</a:t>
            </a:r>
            <a:endParaRPr lang="en-US" sz="2000" b="1" dirty="0"/>
          </a:p>
          <a:p>
            <a:pPr lvl="1"/>
            <a:r>
              <a:rPr lang="en-US" sz="2000" b="1" dirty="0" err="1"/>
              <a:t>Latest_High_Quality_Retrieval</a:t>
            </a:r>
            <a:r>
              <a:rPr lang="en-US" sz="2000" b="1" dirty="0"/>
              <a:t>: </a:t>
            </a:r>
            <a:r>
              <a:rPr lang="en-US" sz="2000" dirty="0"/>
              <a:t>Number of days between day &amp; pixel used</a:t>
            </a:r>
            <a:endParaRPr lang="en-US" sz="2000" b="1" dirty="0"/>
          </a:p>
          <a:p>
            <a:endParaRPr lang="en-US" sz="2200" b="1" dirty="0"/>
          </a:p>
          <a:p>
            <a:pPr marL="457200" lvl="1" indent="0">
              <a:buNone/>
            </a:pPr>
            <a:endParaRPr lang="en-US" sz="2200" dirty="0"/>
          </a:p>
          <a:p>
            <a:endParaRPr lang="en-US" sz="2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170933-81A8-F9C6-A707-068424B9B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9"/>
          <a:stretch/>
        </p:blipFill>
        <p:spPr>
          <a:xfrm>
            <a:off x="7581900" y="4290643"/>
            <a:ext cx="4610100" cy="25168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AA4493-7D5A-70EF-057B-A4C3AB30D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758" y="4298303"/>
            <a:ext cx="4147659" cy="2559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554540-8C10-F1E4-E04C-3D85D3F72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3762" y="4313679"/>
            <a:ext cx="4147657" cy="255969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EFBBB5-6657-52A1-F6C9-DE46C8427E84}"/>
              </a:ext>
            </a:extLst>
          </p:cNvPr>
          <p:cNvSpPr txBox="1">
            <a:spLocks/>
          </p:cNvSpPr>
          <p:nvPr/>
        </p:nvSpPr>
        <p:spPr>
          <a:xfrm>
            <a:off x="0" y="3818001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DNB_BRDF-</a:t>
            </a:r>
            <a:r>
              <a:rPr lang="en-US" sz="1800" dirty="0" err="1"/>
              <a:t>Corrected_NTL</a:t>
            </a:r>
            <a:endParaRPr lang="en-US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200" dirty="0"/>
          </a:p>
          <a:p>
            <a:endParaRPr lang="en-US" sz="25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85FF42-16BF-086C-676B-5591349726E7}"/>
              </a:ext>
            </a:extLst>
          </p:cNvPr>
          <p:cNvSpPr txBox="1">
            <a:spLocks/>
          </p:cNvSpPr>
          <p:nvPr/>
        </p:nvSpPr>
        <p:spPr>
          <a:xfrm>
            <a:off x="3585429" y="4091797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dirty="0" err="1"/>
              <a:t>Gap_Filled_DNB_BRDF-Corrected_NTL</a:t>
            </a:r>
            <a:endParaRPr lang="en-US" sz="2100" dirty="0"/>
          </a:p>
          <a:p>
            <a:endParaRPr lang="en-US" sz="25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A59EF4F-F15D-C84D-C446-6172557832BD}"/>
              </a:ext>
            </a:extLst>
          </p:cNvPr>
          <p:cNvSpPr txBox="1">
            <a:spLocks/>
          </p:cNvSpPr>
          <p:nvPr/>
        </p:nvSpPr>
        <p:spPr>
          <a:xfrm>
            <a:off x="7776740" y="3956568"/>
            <a:ext cx="4114800" cy="413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err="1"/>
              <a:t>Latest_High_Quality_Retrieval</a:t>
            </a:r>
            <a:endParaRPr lang="en-US" sz="18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1FF41B-3BD4-A309-940F-50985A894344}"/>
              </a:ext>
            </a:extLst>
          </p:cNvPr>
          <p:cNvSpPr/>
          <p:nvPr/>
        </p:nvSpPr>
        <p:spPr>
          <a:xfrm>
            <a:off x="1254211" y="1926223"/>
            <a:ext cx="889687" cy="494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CC17D6-600E-84D4-C81F-9A8EA91B6D50}"/>
              </a:ext>
            </a:extLst>
          </p:cNvPr>
          <p:cNvCxnSpPr/>
          <p:nvPr/>
        </p:nvCxnSpPr>
        <p:spPr>
          <a:xfrm flipV="1">
            <a:off x="1924780" y="1558494"/>
            <a:ext cx="747584" cy="4310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8EFB10-A5EA-A3A8-4948-D248DF0B2B82}"/>
              </a:ext>
            </a:extLst>
          </p:cNvPr>
          <p:cNvSpPr txBox="1">
            <a:spLocks/>
          </p:cNvSpPr>
          <p:nvPr/>
        </p:nvSpPr>
        <p:spPr>
          <a:xfrm>
            <a:off x="2298572" y="1289987"/>
            <a:ext cx="1556324" cy="61205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i="1" dirty="0"/>
              <a:t>Corrects for surface reflections</a:t>
            </a:r>
          </a:p>
          <a:p>
            <a:pPr algn="ctr"/>
            <a:endParaRPr lang="en-US" sz="2200" b="1" dirty="0"/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200" dirty="0"/>
          </a:p>
          <a:p>
            <a:pPr algn="ctr"/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18687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10493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Uses of Nighttime Lights</a:t>
            </a:r>
          </a:p>
          <a:p>
            <a:pPr algn="ctr"/>
            <a:r>
              <a:rPr lang="en-US" sz="39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In Economics &amp; Social Sciences</a:t>
            </a:r>
          </a:p>
        </p:txBody>
      </p:sp>
    </p:spTree>
    <p:extLst>
      <p:ext uri="{BB962C8B-B14F-4D97-AF65-F5344CB8AC3E}">
        <p14:creationId xmlns:p14="http://schemas.microsoft.com/office/powerpoint/2010/main" val="200017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Leveraging nighttime lights requires appreciating what does and does not generate lights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C072A9-A3F2-8297-EDFB-5A1B203C3EC8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Human activity &amp; nighttime lights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7442A7-2DA7-57E1-F699-F65B42A9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97" y="4911152"/>
            <a:ext cx="2403423" cy="18025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6F4845-1ACE-8E1D-F285-142E3A139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812" y="4911152"/>
            <a:ext cx="2738076" cy="1802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4686C-4F0C-6269-8EA9-1292EB57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239" y="4911152"/>
            <a:ext cx="2668018" cy="1772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DFD74-EE14-0757-EC34-62126378E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748" y="4911152"/>
            <a:ext cx="2704908" cy="1802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C79CD-78BF-1E86-D0B4-C9F5D704C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273" y="975678"/>
            <a:ext cx="2063230" cy="206323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D772D7-AEB5-2C7B-6814-14D882E75E07}"/>
              </a:ext>
            </a:extLst>
          </p:cNvPr>
          <p:cNvCxnSpPr>
            <a:cxnSpLocks/>
          </p:cNvCxnSpPr>
          <p:nvPr/>
        </p:nvCxnSpPr>
        <p:spPr>
          <a:xfrm flipV="1">
            <a:off x="4606850" y="3241785"/>
            <a:ext cx="1239314" cy="152508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1659A3-3792-66E6-98B2-7D4223DD80D7}"/>
              </a:ext>
            </a:extLst>
          </p:cNvPr>
          <p:cNvCxnSpPr>
            <a:cxnSpLocks/>
          </p:cNvCxnSpPr>
          <p:nvPr/>
        </p:nvCxnSpPr>
        <p:spPr>
          <a:xfrm flipV="1">
            <a:off x="2020035" y="3038907"/>
            <a:ext cx="3616267" cy="173985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B686CCC-CF16-6668-A09F-7A1F6D49679A}"/>
              </a:ext>
            </a:extLst>
          </p:cNvPr>
          <p:cNvCxnSpPr>
            <a:cxnSpLocks/>
          </p:cNvCxnSpPr>
          <p:nvPr/>
        </p:nvCxnSpPr>
        <p:spPr>
          <a:xfrm flipH="1" flipV="1">
            <a:off x="5990762" y="3183188"/>
            <a:ext cx="1544486" cy="158368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0D1984-81D0-CEB7-20EE-5730A9E84777}"/>
              </a:ext>
            </a:extLst>
          </p:cNvPr>
          <p:cNvCxnSpPr>
            <a:cxnSpLocks/>
          </p:cNvCxnSpPr>
          <p:nvPr/>
        </p:nvCxnSpPr>
        <p:spPr>
          <a:xfrm flipH="1" flipV="1">
            <a:off x="6201239" y="3038908"/>
            <a:ext cx="4250757" cy="17279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C7F752-7EA5-462A-8D03-6095B7D24E83}"/>
              </a:ext>
            </a:extLst>
          </p:cNvPr>
          <p:cNvSpPr txBox="1"/>
          <p:nvPr/>
        </p:nvSpPr>
        <p:spPr>
          <a:xfrm>
            <a:off x="548769" y="1530644"/>
            <a:ext cx="34236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Many sources of nighttime lights (buildings, gas flaring, traffic, </a:t>
            </a:r>
            <a:r>
              <a:rPr lang="en-US" sz="2000" b="1" dirty="0" err="1">
                <a:latin typeface="Helvetica" pitchFamily="2" charset="0"/>
              </a:rPr>
              <a:t>etc</a:t>
            </a:r>
            <a:r>
              <a:rPr lang="en-US" sz="2000" b="1" dirty="0">
                <a:latin typeface="Helvetica" pitchFamily="2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9234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Human activity &amp; nighttime lights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53EA9-E006-5A6C-A5BB-93A6022F0F17}"/>
              </a:ext>
            </a:extLst>
          </p:cNvPr>
          <p:cNvSpPr txBox="1"/>
          <p:nvPr/>
        </p:nvSpPr>
        <p:spPr>
          <a:xfrm>
            <a:off x="266074" y="1957444"/>
            <a:ext cx="38033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Helvetica" pitchFamily="2" charset="0"/>
              </a:rPr>
              <a:t>What we can control: </a:t>
            </a:r>
            <a:r>
              <a:rPr lang="en-US" sz="2000" dirty="0">
                <a:latin typeface="Helvetica" pitchFamily="2" charset="0"/>
              </a:rPr>
              <a:t>What pixels we </a:t>
            </a:r>
            <a:r>
              <a:rPr lang="en-US" sz="2000" b="1" dirty="0">
                <a:latin typeface="Helvetica" pitchFamily="2" charset="0"/>
              </a:rPr>
              <a:t>include </a:t>
            </a:r>
            <a:r>
              <a:rPr lang="en-US" sz="2000" dirty="0">
                <a:latin typeface="Helvetica" pitchFamily="2" charset="0"/>
              </a:rPr>
              <a:t>and </a:t>
            </a:r>
            <a:r>
              <a:rPr lang="en-US" sz="2000" b="1" dirty="0">
                <a:latin typeface="Helvetica" pitchFamily="2" charset="0"/>
              </a:rPr>
              <a:t>exclude </a:t>
            </a:r>
            <a:r>
              <a:rPr lang="en-US" sz="2000" dirty="0">
                <a:latin typeface="Helvetica" pitchFamily="2" charset="0"/>
              </a:rPr>
              <a:t>in spatial aggregations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Include/exclude gas flaring locations? Do those light contribute to what we’re interested 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Helvetica" pitchFamily="2" charset="0"/>
            </a:endParaRPr>
          </a:p>
          <a:p>
            <a:r>
              <a:rPr lang="en-US" sz="2000" u="sng" dirty="0">
                <a:latin typeface="Helvetica" pitchFamily="2" charset="0"/>
              </a:rPr>
              <a:t>What nighttime light ignores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Sources of activity that don’t generate light (e.g., agriculture and forestry)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C0D082-83B4-9CF1-BF23-3AD4A0F7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291" y="1794416"/>
            <a:ext cx="7479635" cy="41117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C1AD5B-AC2C-6FAD-BFA1-548828D5593D}"/>
              </a:ext>
            </a:extLst>
          </p:cNvPr>
          <p:cNvSpPr txBox="1"/>
          <p:nvPr/>
        </p:nvSpPr>
        <p:spPr>
          <a:xfrm>
            <a:off x="9826053" y="5903893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4"/>
              </a:rPr>
              <a:t>Earth at night (2022)</a:t>
            </a:r>
            <a:endParaRPr lang="en-US" sz="16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38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Nighttime lights &amp; economic activity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7DB4B2-2CA8-2989-1E79-EF4CCAB0F279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557B74-8773-EE38-ACB8-61FEFCD1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74" y="3428999"/>
            <a:ext cx="5018825" cy="342150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F776DB-58FE-7387-F69A-A5021D7E6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47184" y="1980039"/>
            <a:ext cx="5044816" cy="1412286"/>
          </a:xfrm>
        </p:spPr>
      </p:pic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ACE41A8B-9321-8065-9482-37396E885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950"/>
          <a:stretch/>
        </p:blipFill>
        <p:spPr>
          <a:xfrm>
            <a:off x="5475945" y="1080591"/>
            <a:ext cx="5049253" cy="881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E51C500-4819-0A7F-F19C-A9064420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42"/>
            <a:ext cx="12192000" cy="866516"/>
          </a:xfrm>
        </p:spPr>
        <p:txBody>
          <a:bodyPr>
            <a:normAutofit/>
          </a:bodyPr>
          <a:lstStyle/>
          <a:p>
            <a:r>
              <a:rPr lang="en-US" b="1" dirty="0"/>
              <a:t>Nighttime lights &amp; economic 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C873B-1BB4-38DA-5C55-331091A8EF4F}"/>
              </a:ext>
            </a:extLst>
          </p:cNvPr>
          <p:cNvSpPr txBox="1"/>
          <p:nvPr/>
        </p:nvSpPr>
        <p:spPr>
          <a:xfrm>
            <a:off x="304284" y="2099873"/>
            <a:ext cx="47145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Many studies documenting link between nighttime lights and economic activity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Allows analyzing economic activity sub-nationally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  <a:hlinkClick r:id="rId5"/>
              </a:rPr>
              <a:t>Martinez (2022) </a:t>
            </a:r>
            <a:r>
              <a:rPr lang="en-US" sz="2200" dirty="0">
                <a:latin typeface="Helvetica" pitchFamily="2" charset="0"/>
              </a:rPr>
              <a:t>compares growth rate in NTL &amp; GDP across countries; less free countries had larger discrepancies</a:t>
            </a:r>
          </a:p>
        </p:txBody>
      </p:sp>
    </p:spTree>
    <p:extLst>
      <p:ext uri="{BB962C8B-B14F-4D97-AF65-F5344CB8AC3E}">
        <p14:creationId xmlns:p14="http://schemas.microsoft.com/office/powerpoint/2010/main" val="885045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52C48-49A6-CF28-8A6D-EDDC0CEE56D4}"/>
              </a:ext>
            </a:extLst>
          </p:cNvPr>
          <p:cNvSpPr txBox="1"/>
          <p:nvPr/>
        </p:nvSpPr>
        <p:spPr>
          <a:xfrm>
            <a:off x="4959668" y="1459230"/>
            <a:ext cx="701765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i="1" dirty="0">
                <a:solidFill>
                  <a:srgbClr val="202020"/>
                </a:solidFill>
                <a:latin typeface="Helvetica" pitchFamily="2" charset="0"/>
              </a:rPr>
              <a:t>“[N]</a:t>
            </a:r>
            <a:r>
              <a:rPr lang="en-US" sz="2500" b="0" i="1" dirty="0" err="1">
                <a:solidFill>
                  <a:srgbClr val="202020"/>
                </a:solidFill>
                <a:effectLst/>
                <a:latin typeface="Helvetica" pitchFamily="2" charset="0"/>
              </a:rPr>
              <a:t>ight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-time lights do provide a robust indicator of such activity albeit the relationship seems to be </a:t>
            </a:r>
            <a:r>
              <a:rPr lang="en-US" sz="2500" i="1" dirty="0">
                <a:effectLst/>
                <a:latin typeface="Helvetica" pitchFamily="2" charset="0"/>
              </a:rPr>
              <a:t>statistically stronger for developing economies than developed ones. </a:t>
            </a:r>
            <a:r>
              <a:rPr lang="en-US" sz="2500" b="1" i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In the developed economies the services sector, which are less reliant on physical infrastructure, </a:t>
            </a:r>
            <a:r>
              <a:rPr lang="en-US" sz="2500" i="1" dirty="0">
                <a:solidFill>
                  <a:srgbClr val="202020"/>
                </a:solidFill>
                <a:effectLst/>
                <a:latin typeface="Helvetica" pitchFamily="2" charset="0"/>
              </a:rPr>
              <a:t>account for a greater proportion of overall economic output</a:t>
            </a:r>
            <a:r>
              <a:rPr lang="en-US" sz="2500" b="0" i="1" dirty="0">
                <a:solidFill>
                  <a:srgbClr val="202020"/>
                </a:solidFill>
                <a:effectLst/>
                <a:latin typeface="Helvetica" pitchFamily="2" charset="0"/>
              </a:rPr>
              <a:t> and artificial light generation might exhibit decreasing elasticity of demand as income levels rise.”</a:t>
            </a:r>
            <a:endParaRPr lang="en-US" sz="25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C3D3BD-ABB4-583E-2194-B25B8889C3E3}"/>
              </a:ext>
            </a:extLst>
          </p:cNvPr>
          <p:cNvSpPr txBox="1"/>
          <p:nvPr/>
        </p:nvSpPr>
        <p:spPr>
          <a:xfrm>
            <a:off x="9484497" y="5398770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hlinkClick r:id="rId3"/>
              </a:rPr>
              <a:t>—Mellander et al., 2015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F980E-F13F-8907-7FEE-7EF31492B66F}"/>
              </a:ext>
            </a:extLst>
          </p:cNvPr>
          <p:cNvSpPr txBox="1"/>
          <p:nvPr/>
        </p:nvSpPr>
        <p:spPr>
          <a:xfrm>
            <a:off x="554635" y="2197893"/>
            <a:ext cx="40923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latin typeface="Helvetica" pitchFamily="2" charset="0"/>
              </a:rPr>
              <a:t>Argues that service sector produce less lights (e.g., compared to manufacturing); elasticity of lights to GDP declines as income rises / country moves to service sector</a:t>
            </a:r>
          </a:p>
        </p:txBody>
      </p:sp>
    </p:spTree>
    <p:extLst>
      <p:ext uri="{BB962C8B-B14F-4D97-AF65-F5344CB8AC3E}">
        <p14:creationId xmlns:p14="http://schemas.microsoft.com/office/powerpoint/2010/main" val="97615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9945-A56B-0D07-1A86-905A3C01A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190"/>
            <a:ext cx="5845110" cy="8604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DCF81-A5B0-2D4C-A976-CB1D79215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1874"/>
            <a:ext cx="584511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Nighttime lights data sources</a:t>
            </a:r>
          </a:p>
          <a:p>
            <a:pPr marL="514350" indent="-514350">
              <a:buAutoNum type="arabicPeriod"/>
            </a:pPr>
            <a:r>
              <a:rPr lang="en-US" dirty="0"/>
              <a:t>How nighttime lights used in economics / social sciences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F090B-71C5-E090-4E57-76FE3842A8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278"/>
          <a:stretch/>
        </p:blipFill>
        <p:spPr>
          <a:xfrm>
            <a:off x="6683310" y="1225550"/>
            <a:ext cx="467049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2109936"/>
            <a:ext cx="53457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Using firm level data in Sweden, shows NTL strongly associated with population &amp; establishment density; weaker association with wages. NTL may be particularly good indicator of degree of urbanization. (</a:t>
            </a:r>
            <a:r>
              <a:rPr lang="en-US" sz="2200" dirty="0">
                <a:latin typeface="Helvetica" pitchFamily="2" charset="0"/>
                <a:hlinkClick r:id="rId3"/>
              </a:rPr>
              <a:t>Mellander et al., 2015</a:t>
            </a:r>
            <a:r>
              <a:rPr lang="en-US" sz="2200" dirty="0">
                <a:latin typeface="Helvetica" pitchFamily="2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Nighttime lights may not explain value-added from agriculture &amp; forestry (</a:t>
            </a:r>
            <a:r>
              <a:rPr lang="en-US" sz="2200" dirty="0" err="1">
                <a:latin typeface="Helvetica" pitchFamily="2" charset="0"/>
                <a:hlinkClick r:id="rId4"/>
              </a:rPr>
              <a:t>Keola</a:t>
            </a:r>
            <a:r>
              <a:rPr lang="en-US" sz="2200" dirty="0">
                <a:latin typeface="Helvetica" pitchFamily="2" charset="0"/>
                <a:hlinkClick r:id="rId4"/>
              </a:rPr>
              <a:t> et al. 2015</a:t>
            </a:r>
            <a:r>
              <a:rPr lang="en-US" sz="2200" dirty="0">
                <a:latin typeface="Helvetica" pitchFamily="2" charset="0"/>
              </a:rPr>
              <a:t>).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84181C-DC4E-F996-747F-F2A9AAAFE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877" y="1934173"/>
            <a:ext cx="3158088" cy="2098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491CD3-8677-C673-7CCD-370459BFE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279" y="4291660"/>
            <a:ext cx="3347074" cy="2223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0AFD2-0643-F8F3-E15E-AE3C36BCF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8119" y="1934173"/>
            <a:ext cx="3167067" cy="20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62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0" y="1714688"/>
            <a:ext cx="48913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More luminosity than expected given population in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key border crossing locations with large cargo infrastructure &amp; manufacturing activities</a:t>
            </a:r>
          </a:p>
          <a:p>
            <a:endParaRPr lang="en-US" sz="2200" b="1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Strong NTL in key supply chain &amp; industry nodes, such as ports &amp; oil/gas facilities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Less luminosity than expected given population in poorer locations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FBA93-9E94-04AD-E262-844585E6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13" y="1854893"/>
            <a:ext cx="7182183" cy="4213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327202" y="837131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4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4"/>
              </a:rPr>
              <a:t>Lechler</a:t>
            </a:r>
            <a:r>
              <a:rPr lang="en-US" sz="2200" i="1" dirty="0">
                <a:latin typeface="Helvetica" pitchFamily="2" charset="0"/>
                <a:hlinkClick r:id="rId4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16029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327202" y="2802150"/>
            <a:ext cx="418259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latin typeface="Helvetica" pitchFamily="2" charset="0"/>
              </a:rPr>
              <a:t>Within Juarez-El Paso, more nighttime lights</a:t>
            </a:r>
          </a:p>
          <a:p>
            <a:endParaRPr lang="en-US" sz="23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Around border crossings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Transportation terminals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Helvetica" pitchFamily="2" charset="0"/>
              </a:rPr>
              <a:t>Manufacturing sites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327202" y="837131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2C3D1-8874-F79C-4DEC-E202BE92F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013" y="1824118"/>
            <a:ext cx="7124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08699" y="1559994"/>
            <a:ext cx="514396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States with more NTL tend to have higher economic output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Mexico City (Distrito Federal) is outlier; high NTL within cities can be generated by assets with varying relevance to economic activity: factories, stadiums, housing</a:t>
            </a:r>
          </a:p>
          <a:p>
            <a:endParaRPr lang="en-US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“Luminosity data is less likely to be useful where local economies are based around service industries that emit less light compared to manufacturing”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How do nighttime lights capture economic activity?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7252-9641-7372-1946-76272937791D}"/>
              </a:ext>
            </a:extLst>
          </p:cNvPr>
          <p:cNvSpPr txBox="1"/>
          <p:nvPr/>
        </p:nvSpPr>
        <p:spPr>
          <a:xfrm>
            <a:off x="433552" y="826926"/>
            <a:ext cx="118647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Helvetica" pitchFamily="2" charset="0"/>
              </a:rPr>
              <a:t>Analysis of Mexican municipalities (article from </a:t>
            </a:r>
            <a:r>
              <a:rPr lang="en-US" sz="2200" i="1" dirty="0">
                <a:latin typeface="Helvetica" pitchFamily="2" charset="0"/>
                <a:hlinkClick r:id="rId3"/>
              </a:rPr>
              <a:t>Hugo Foster &amp; Marie </a:t>
            </a:r>
            <a:r>
              <a:rPr lang="en-US" sz="2200" i="1" dirty="0" err="1">
                <a:latin typeface="Helvetica" pitchFamily="2" charset="0"/>
                <a:hlinkClick r:id="rId3"/>
              </a:rPr>
              <a:t>Lechler</a:t>
            </a:r>
            <a:r>
              <a:rPr lang="en-US" sz="2200" i="1" dirty="0">
                <a:latin typeface="Helvetica" pitchFamily="2" charset="0"/>
                <a:hlinkClick r:id="rId3"/>
              </a:rPr>
              <a:t>, 2022</a:t>
            </a:r>
            <a:r>
              <a:rPr lang="en-US" sz="2200" i="1" dirty="0">
                <a:latin typeface="Helvetica" pitchFamily="2" charset="0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2996A-4D34-ACE5-36F5-9C5CB6A3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4660" y="2080130"/>
            <a:ext cx="6538837" cy="379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4" y="0"/>
            <a:ext cx="5441430" cy="6858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Other applications of nighttime lights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58678E-465F-593A-4CE1-FC34C97D8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041" y="0"/>
            <a:ext cx="623195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DE97FB-9B45-DE8F-5ADB-F093F5073D00}"/>
              </a:ext>
            </a:extLst>
          </p:cNvPr>
          <p:cNvSpPr txBox="1"/>
          <p:nvPr/>
        </p:nvSpPr>
        <p:spPr>
          <a:xfrm>
            <a:off x="10400874" y="6515858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 at night (2022)</a:t>
            </a:r>
            <a:endParaRPr lang="en-US" sz="1400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5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47366B-B1AE-47D7-836D-65EE8C7A85E3}"/>
              </a:ext>
            </a:extLst>
          </p:cNvPr>
          <p:cNvSpPr txBox="1"/>
          <p:nvPr/>
        </p:nvSpPr>
        <p:spPr>
          <a:xfrm>
            <a:off x="293231" y="1623860"/>
            <a:ext cx="631849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Identify extents of urban areas [</a:t>
            </a:r>
            <a:r>
              <a:rPr lang="en-US" sz="2500" dirty="0">
                <a:latin typeface="Helvetica" pitchFamily="2" charset="0"/>
                <a:hlinkClick r:id="rId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Estimate urban population size and density [</a:t>
            </a:r>
            <a:r>
              <a:rPr lang="en-US" sz="2500" dirty="0">
                <a:latin typeface="Helvetica" pitchFamily="2" charset="0"/>
                <a:hlinkClick r:id="rId4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Measure electricity use, energy consumption, and GHG emissions [</a:t>
            </a:r>
            <a:r>
              <a:rPr lang="en-US" sz="2500" dirty="0">
                <a:latin typeface="Helvetica" pitchFamily="2" charset="0"/>
                <a:hlinkClick r:id="rId5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Estimating offshore oil production [</a:t>
            </a:r>
            <a:r>
              <a:rPr lang="en-US" sz="2500" dirty="0">
                <a:latin typeface="Helvetica" pitchFamily="2" charset="0"/>
                <a:hlinkClick r:id="rId6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Proxy for economic activity / GDP [</a:t>
            </a:r>
            <a:r>
              <a:rPr lang="en-US" sz="2500" dirty="0">
                <a:latin typeface="Helvetica" pitchFamily="2" charset="0"/>
                <a:hlinkClick r:id="rId7"/>
              </a:rPr>
              <a:t>here</a:t>
            </a:r>
            <a:r>
              <a:rPr lang="en-US" sz="2500" dirty="0">
                <a:latin typeface="Helvetica" pitchFamily="2" charset="0"/>
              </a:rPr>
              <a:t> and </a:t>
            </a:r>
            <a:r>
              <a:rPr lang="en-US" sz="2500" dirty="0">
                <a:latin typeface="Helvetica" pitchFamily="2" charset="0"/>
                <a:hlinkClick r:id="rId8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Natural disaster, conflict, </a:t>
            </a:r>
            <a:r>
              <a:rPr lang="en-US" sz="2500" dirty="0" err="1">
                <a:latin typeface="Helvetica" pitchFamily="2" charset="0"/>
              </a:rPr>
              <a:t>etc</a:t>
            </a:r>
            <a:r>
              <a:rPr lang="en-US" sz="2500" dirty="0">
                <a:latin typeface="Helvetica" pitchFamily="2" charset="0"/>
              </a:rPr>
              <a:t> damages [</a:t>
            </a:r>
            <a:r>
              <a:rPr lang="en-US" sz="2500" dirty="0">
                <a:latin typeface="Helvetica" pitchFamily="2" charset="0"/>
                <a:hlinkClick r:id="rId9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0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" pitchFamily="2" charset="0"/>
              </a:rPr>
              <a:t>Impact of infrastructure / policies (</a:t>
            </a:r>
            <a:r>
              <a:rPr lang="en-US" sz="2500" dirty="0" err="1">
                <a:latin typeface="Helvetica" pitchFamily="2" charset="0"/>
              </a:rPr>
              <a:t>eg</a:t>
            </a:r>
            <a:r>
              <a:rPr lang="en-US" sz="2500" dirty="0">
                <a:latin typeface="Helvetica" pitchFamily="2" charset="0"/>
              </a:rPr>
              <a:t>, roads) [</a:t>
            </a:r>
            <a:r>
              <a:rPr lang="en-US" sz="2500" dirty="0">
                <a:latin typeface="Helvetica" pitchFamily="2" charset="0"/>
                <a:hlinkClick r:id="rId11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2"/>
              </a:rPr>
              <a:t>here</a:t>
            </a:r>
            <a:r>
              <a:rPr lang="en-US" sz="2500" dirty="0">
                <a:latin typeface="Helvetica" pitchFamily="2" charset="0"/>
              </a:rPr>
              <a:t>, </a:t>
            </a:r>
            <a:r>
              <a:rPr lang="en-US" sz="2500" dirty="0">
                <a:latin typeface="Helvetica" pitchFamily="2" charset="0"/>
                <a:hlinkClick r:id="rId13"/>
              </a:rPr>
              <a:t>here</a:t>
            </a:r>
            <a:r>
              <a:rPr lang="en-US" sz="2500" dirty="0">
                <a:latin typeface="Helvetica" pitchFamily="2" charset="0"/>
              </a:rPr>
              <a:t>]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has nighttime lights been used to capture human activity?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1E08-4948-88AE-590E-38D1436BCB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1339" y="583331"/>
            <a:ext cx="4677509" cy="60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6095999" cy="2318556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/>
              <a:t>How has nighttime lights been used to capture human activity?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8DD22-300C-D61C-40BC-A5C76F93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504" y="3512"/>
            <a:ext cx="4969496" cy="5587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E5B1C-D73E-5B6F-219E-5FF0FF0758E3}"/>
              </a:ext>
            </a:extLst>
          </p:cNvPr>
          <p:cNvSpPr txBox="1"/>
          <p:nvPr/>
        </p:nvSpPr>
        <p:spPr>
          <a:xfrm>
            <a:off x="7783120" y="5591332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  <a:hlinkClick r:id="rId4"/>
              </a:rPr>
              <a:t>Earth at night (2022)</a:t>
            </a:r>
            <a:endParaRPr lang="en-US" sz="14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19D1A1-346D-6B03-6CAB-5BAA303D2B5D}"/>
              </a:ext>
            </a:extLst>
          </p:cNvPr>
          <p:cNvSpPr txBox="1">
            <a:spLocks/>
          </p:cNvSpPr>
          <p:nvPr/>
        </p:nvSpPr>
        <p:spPr>
          <a:xfrm>
            <a:off x="202367" y="3057993"/>
            <a:ext cx="3028014" cy="2533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Impact of Hurricane Michael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5F188-C4D3-4C9A-EB88-9C138CB4A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748" y="2318555"/>
            <a:ext cx="4350372" cy="45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61" y="2750693"/>
            <a:ext cx="3222886" cy="253333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Spatial Agglomeration of Cities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1A368-3279-8BA5-FA95-EA81A295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977" y="0"/>
            <a:ext cx="4049023" cy="5284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8C2D2-2216-6859-9E51-DB8C5BE49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408" y="2180480"/>
            <a:ext cx="4736152" cy="467752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095999" cy="231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/>
              <a:t>How has nighttime lights been used to capture human activity?</a:t>
            </a:r>
            <a:endParaRPr lang="en-US" sz="3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CD837E-2D38-5E50-9621-6771C2B84403}"/>
              </a:ext>
            </a:extLst>
          </p:cNvPr>
          <p:cNvSpPr txBox="1"/>
          <p:nvPr/>
        </p:nvSpPr>
        <p:spPr>
          <a:xfrm>
            <a:off x="8315430" y="5224072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Zheng et al. (2023)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563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555" y="2705723"/>
            <a:ext cx="3222886" cy="2533339"/>
          </a:xfrm>
        </p:spPr>
        <p:txBody>
          <a:bodyPr>
            <a:normAutofit/>
          </a:bodyPr>
          <a:lstStyle/>
          <a:p>
            <a:pPr algn="ctr"/>
            <a:r>
              <a:rPr lang="en-US" sz="3500" dirty="0"/>
              <a:t>Oil Production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6095999" cy="2318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/>
              <a:t>How has nighttime lights been used to capture human activity?</a:t>
            </a:r>
            <a:endParaRPr lang="en-US" sz="3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77203-7CF1-4D19-920C-5D19557E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55" y="1422488"/>
            <a:ext cx="6095999" cy="4682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4E639B-6494-3D1E-F227-3E492D729C10}"/>
              </a:ext>
            </a:extLst>
          </p:cNvPr>
          <p:cNvSpPr txBox="1"/>
          <p:nvPr/>
        </p:nvSpPr>
        <p:spPr>
          <a:xfrm>
            <a:off x="10092127" y="6105147"/>
            <a:ext cx="2099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  <a:hlinkClick r:id="rId4"/>
              </a:rPr>
              <a:t>Earth at night (2022)</a:t>
            </a:r>
            <a:endParaRPr lang="en-US" sz="1400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54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B95A6FD-15A9-11AB-4104-3504D0D5A7C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1" cy="954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/>
              <a:t>Other resources for examples of use of nighttime lights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E639B-6494-3D1E-F227-3E492D729C10}"/>
              </a:ext>
            </a:extLst>
          </p:cNvPr>
          <p:cNvSpPr txBox="1"/>
          <p:nvPr/>
        </p:nvSpPr>
        <p:spPr>
          <a:xfrm>
            <a:off x="2450814" y="1000829"/>
            <a:ext cx="27544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  <a:hlinkClick r:id="rId3"/>
              </a:rPr>
              <a:t>Earth at Night (2022)</a:t>
            </a:r>
            <a:r>
              <a:rPr lang="en-US" sz="2000" dirty="0">
                <a:latin typeface="Helvetica" pitchFamily="2" charset="0"/>
              </a:rPr>
              <a:t>: Examples across variety of sectors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077AC-E644-7EDB-769B-EA45DFE0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40" y="2175583"/>
            <a:ext cx="3818592" cy="4194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6FFAA-4896-2A84-B9A1-4657D3C759E4}"/>
              </a:ext>
            </a:extLst>
          </p:cNvPr>
          <p:cNvSpPr txBox="1"/>
          <p:nvPr/>
        </p:nvSpPr>
        <p:spPr>
          <a:xfrm>
            <a:off x="6916708" y="946132"/>
            <a:ext cx="33565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  <a:hlinkClick r:id="rId5"/>
              </a:rPr>
              <a:t>World Bank Data Lab: </a:t>
            </a:r>
            <a:r>
              <a:rPr lang="en-US" sz="2000" dirty="0">
                <a:latin typeface="Helvetica" pitchFamily="2" charset="0"/>
              </a:rPr>
              <a:t>Support using nighttime lights for many WB teams</a:t>
            </a:r>
          </a:p>
          <a:p>
            <a:endParaRPr lang="en-US" sz="2000" b="1" dirty="0">
              <a:latin typeface="Helvetica" pitchFamily="2" charset="0"/>
            </a:endParaRPr>
          </a:p>
          <a:p>
            <a:endParaRPr lang="en-US" sz="2000" b="1" dirty="0"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A4D295-A34B-4C12-8588-EFCE1CEAF2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681" y="2034469"/>
            <a:ext cx="3224579" cy="447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0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B270A18-A2EE-EDAA-9AC1-51F805EBC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" b="77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F41AAF96-46F2-F03C-F281-1B2033A6EB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  <a:alpha val="90000"/>
                  </a:schemeClr>
                </a:solidFill>
              </a:rPr>
              <a:t>Nighttime Lights Data Sources</a:t>
            </a:r>
          </a:p>
        </p:txBody>
      </p:sp>
    </p:spTree>
    <p:extLst>
      <p:ext uri="{BB962C8B-B14F-4D97-AF65-F5344CB8AC3E}">
        <p14:creationId xmlns:p14="http://schemas.microsoft.com/office/powerpoint/2010/main" val="1251135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06"/>
            <a:ext cx="12192000" cy="10156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Main Takeaways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E70FEF9-A665-21CF-7063-65483A15E40C}"/>
              </a:ext>
            </a:extLst>
          </p:cNvPr>
          <p:cNvSpPr txBox="1">
            <a:spLocks/>
          </p:cNvSpPr>
          <p:nvPr/>
        </p:nvSpPr>
        <p:spPr>
          <a:xfrm>
            <a:off x="826525" y="1412919"/>
            <a:ext cx="4999180" cy="48308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Nighttime lights data sources</a:t>
            </a:r>
          </a:p>
          <a:p>
            <a:r>
              <a:rPr lang="en-US" sz="2000" b="1" dirty="0"/>
              <a:t>Two sources of raw data: </a:t>
            </a:r>
            <a:r>
              <a:rPr lang="en-US" sz="2000" dirty="0"/>
              <a:t>DMSP-OLS and VIIRS. VIIRS goes until present and is better in many ways (</a:t>
            </a:r>
            <a:r>
              <a:rPr lang="en-US" sz="2000" dirty="0" err="1"/>
              <a:t>eg</a:t>
            </a:r>
            <a:r>
              <a:rPr lang="en-US" sz="2000" dirty="0"/>
              <a:t>, more granular)</a:t>
            </a:r>
          </a:p>
          <a:p>
            <a:r>
              <a:rPr lang="en-US" sz="2000" b="1" dirty="0"/>
              <a:t>Two sources of processed VIIRS data: </a:t>
            </a:r>
            <a:r>
              <a:rPr lang="en-US" sz="2000" dirty="0"/>
              <a:t>Colorado School of Mines &amp; Black Marble. </a:t>
            </a:r>
          </a:p>
          <a:p>
            <a:pPr lvl="1"/>
            <a:r>
              <a:rPr lang="en-US" sz="2000" dirty="0"/>
              <a:t>Black Marble is more recent &amp; makes additional corrections (snow, vegetation)</a:t>
            </a:r>
          </a:p>
          <a:p>
            <a:pPr lvl="1"/>
            <a:r>
              <a:rPr lang="en-US" sz="2000" dirty="0"/>
              <a:t>Black Marble provides additional choice on NTL variable</a:t>
            </a:r>
          </a:p>
          <a:p>
            <a:pPr lvl="2"/>
            <a:r>
              <a:rPr lang="en-US" dirty="0"/>
              <a:t>Daily: Gap filled vs not gap filled.</a:t>
            </a:r>
          </a:p>
          <a:p>
            <a:pPr lvl="2"/>
            <a:r>
              <a:rPr lang="en-US" dirty="0"/>
              <a:t>Monthly/Annually: Angle &amp; snow correction</a:t>
            </a:r>
          </a:p>
          <a:p>
            <a:endParaRPr lang="en-US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86F23-0F00-0C51-DC78-E19F3B9FC52F}"/>
              </a:ext>
            </a:extLst>
          </p:cNvPr>
          <p:cNvSpPr txBox="1">
            <a:spLocks/>
          </p:cNvSpPr>
          <p:nvPr/>
        </p:nvSpPr>
        <p:spPr>
          <a:xfrm>
            <a:off x="6695607" y="1412919"/>
            <a:ext cx="4999180" cy="4830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Applications of nighttime lights</a:t>
            </a:r>
          </a:p>
          <a:p>
            <a:r>
              <a:rPr lang="en-US" sz="2000" dirty="0"/>
              <a:t>Wide of use nighttime lights in social science research, from GDP to urbanization</a:t>
            </a:r>
          </a:p>
          <a:p>
            <a:r>
              <a:rPr lang="en-US" sz="2000" dirty="0"/>
              <a:t>Key to think about what does and does not contribute to NTL (</a:t>
            </a:r>
            <a:r>
              <a:rPr lang="en-US" sz="2000" dirty="0" err="1"/>
              <a:t>eg</a:t>
            </a:r>
            <a:r>
              <a:rPr lang="en-US" sz="2000" dirty="0"/>
              <a:t>, manufacturing vs service sector; agriculture and forestry)</a:t>
            </a:r>
          </a:p>
          <a:p>
            <a:r>
              <a:rPr lang="en-US" sz="2000" dirty="0"/>
              <a:t>With nighttime lights, we can control which pixels we use to spatially aggregate. Do we exclude gas flaring locations? Do we only include lights in city boundaries?</a:t>
            </a:r>
            <a:endParaRPr lang="en-US" sz="14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3017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C98E6-4DE2-933B-BAD4-1C5C970E2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9C9C0E-70FE-02E1-0592-C42E66B1404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4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Thank You</a:t>
            </a:r>
          </a:p>
          <a:p>
            <a:pPr algn="ctr"/>
            <a:r>
              <a:rPr lang="en-US" sz="3000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rmarty@worldbank.org</a:t>
            </a:r>
            <a:endParaRPr lang="en-US" sz="3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7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14572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283A-3385-F44B-D9DF-B70FB73B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007" y="2223463"/>
            <a:ext cx="4435924" cy="1732112"/>
          </a:xfrm>
        </p:spPr>
        <p:txBody>
          <a:bodyPr>
            <a:normAutofit/>
          </a:bodyPr>
          <a:lstStyle/>
          <a:p>
            <a:r>
              <a:rPr lang="en-US" sz="2000" b="1" dirty="0"/>
              <a:t>DMSP-OLS: </a:t>
            </a:r>
            <a:r>
              <a:rPr lang="en-US" sz="2000" dirty="0"/>
              <a:t>1992 to 2013 (2018)</a:t>
            </a:r>
          </a:p>
          <a:p>
            <a:pPr marL="0" indent="0">
              <a:buNone/>
            </a:pPr>
            <a:r>
              <a:rPr lang="en-US" sz="1600" dirty="0"/>
              <a:t>         </a:t>
            </a:r>
            <a:r>
              <a:rPr lang="en-US" sz="1600" i="1" dirty="0"/>
              <a:t>US. Air Force</a:t>
            </a:r>
            <a:endParaRPr lang="en-US" sz="1600" dirty="0"/>
          </a:p>
          <a:p>
            <a:r>
              <a:rPr lang="en-US" sz="2000" b="1" dirty="0"/>
              <a:t>VIIRS: </a:t>
            </a:r>
            <a:r>
              <a:rPr lang="en-US" sz="2000" dirty="0"/>
              <a:t>2012 to present</a:t>
            </a:r>
          </a:p>
          <a:p>
            <a:pPr marL="0" indent="0">
              <a:buNone/>
            </a:pPr>
            <a:r>
              <a:rPr lang="en-US" sz="1600" i="1" dirty="0"/>
              <a:t>         NOAA in partnership with NASA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373368-A85E-5C76-65B4-C0FBAD716B86}"/>
              </a:ext>
            </a:extLst>
          </p:cNvPr>
          <p:cNvSpPr txBox="1">
            <a:spLocks/>
          </p:cNvSpPr>
          <p:nvPr/>
        </p:nvSpPr>
        <p:spPr>
          <a:xfrm>
            <a:off x="1884749" y="1376843"/>
            <a:ext cx="3559627" cy="57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/>
              <a:t>Original Satellite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B410E4-C538-3632-4C1D-9BC4B3019B02}"/>
              </a:ext>
            </a:extLst>
          </p:cNvPr>
          <p:cNvSpPr txBox="1">
            <a:spLocks/>
          </p:cNvSpPr>
          <p:nvPr/>
        </p:nvSpPr>
        <p:spPr>
          <a:xfrm>
            <a:off x="6957487" y="3199163"/>
            <a:ext cx="5093298" cy="8920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 </a:t>
            </a:r>
            <a:r>
              <a:rPr lang="en-US" sz="2000" dirty="0"/>
              <a:t>(available via GEE)</a:t>
            </a:r>
          </a:p>
          <a:p>
            <a:r>
              <a:rPr lang="en-US" sz="2000" b="1" dirty="0"/>
              <a:t>NASA Black Marble </a:t>
            </a:r>
            <a:r>
              <a:rPr lang="en-US" sz="2000" dirty="0"/>
              <a:t>(daily available via GEE)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7AD59B-C10C-C845-AF2F-5DB7C7BA3FE2}"/>
              </a:ext>
            </a:extLst>
          </p:cNvPr>
          <p:cNvSpPr txBox="1">
            <a:spLocks/>
          </p:cNvSpPr>
          <p:nvPr/>
        </p:nvSpPr>
        <p:spPr>
          <a:xfrm>
            <a:off x="7267730" y="947626"/>
            <a:ext cx="3559627" cy="9749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/>
              <a:t>Processed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/>
              <a:t>Remove effects of moonlight, atmospheric corrections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FFAFB3-42E9-9CE5-E922-47CB0D4E3D8C}"/>
              </a:ext>
            </a:extLst>
          </p:cNvPr>
          <p:cNvSpPr txBox="1">
            <a:spLocks/>
          </p:cNvSpPr>
          <p:nvPr/>
        </p:nvSpPr>
        <p:spPr>
          <a:xfrm>
            <a:off x="6919389" y="2042583"/>
            <a:ext cx="4180114" cy="10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Colorado School of Mines</a:t>
            </a:r>
          </a:p>
          <a:p>
            <a:pPr lvl="1"/>
            <a:r>
              <a:rPr lang="en-US" sz="1600" dirty="0"/>
              <a:t>V1 (Available via GEE)</a:t>
            </a:r>
          </a:p>
          <a:p>
            <a:pPr lvl="1"/>
            <a:r>
              <a:rPr lang="en-US" sz="1600" dirty="0"/>
              <a:t>V2 (Not available via GEE)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A897F8-7730-7541-7152-B3FD94E09DBC}"/>
              </a:ext>
            </a:extLst>
          </p:cNvPr>
          <p:cNvCxnSpPr>
            <a:cxnSpLocks/>
          </p:cNvCxnSpPr>
          <p:nvPr/>
        </p:nvCxnSpPr>
        <p:spPr>
          <a:xfrm flipV="1">
            <a:off x="5961446" y="2223463"/>
            <a:ext cx="957943" cy="170035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06547B-9D8F-A4FC-50F3-6CA03667D7CE}"/>
              </a:ext>
            </a:extLst>
          </p:cNvPr>
          <p:cNvCxnSpPr>
            <a:cxnSpLocks/>
          </p:cNvCxnSpPr>
          <p:nvPr/>
        </p:nvCxnSpPr>
        <p:spPr>
          <a:xfrm>
            <a:off x="4931764" y="3146782"/>
            <a:ext cx="2025723" cy="27211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00D9C8CD-48FD-C615-018D-F8E8823A2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17"/>
          <a:stretch/>
        </p:blipFill>
        <p:spPr>
          <a:xfrm>
            <a:off x="3499160" y="4313634"/>
            <a:ext cx="5403542" cy="2471936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BF4B2E9-3208-C6B9-51A4-A3F86ABDABBA}"/>
              </a:ext>
            </a:extLst>
          </p:cNvPr>
          <p:cNvSpPr txBox="1">
            <a:spLocks/>
          </p:cNvSpPr>
          <p:nvPr/>
        </p:nvSpPr>
        <p:spPr>
          <a:xfrm>
            <a:off x="3499160" y="4070054"/>
            <a:ext cx="765832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Raw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1AB8B8-56A8-ACC8-DF3B-CB715F2D119E}"/>
              </a:ext>
            </a:extLst>
          </p:cNvPr>
          <p:cNvSpPr txBox="1">
            <a:spLocks/>
          </p:cNvSpPr>
          <p:nvPr/>
        </p:nvSpPr>
        <p:spPr>
          <a:xfrm>
            <a:off x="6095999" y="4067939"/>
            <a:ext cx="2806703" cy="36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Processed / Corrected</a:t>
            </a:r>
          </a:p>
        </p:txBody>
      </p:sp>
    </p:spTree>
    <p:extLst>
      <p:ext uri="{BB962C8B-B14F-4D97-AF65-F5344CB8AC3E}">
        <p14:creationId xmlns:p14="http://schemas.microsoft.com/office/powerpoint/2010/main" val="106042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B230D-8F60-D3DD-8DED-857F8885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85" y="1166663"/>
            <a:ext cx="5572826" cy="348073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80" y="1540973"/>
            <a:ext cx="4484915" cy="53170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Original series from 1992-2013; extended to 2018</a:t>
            </a:r>
          </a:p>
          <a:p>
            <a:r>
              <a:rPr lang="en-US" sz="2200" dirty="0"/>
              <a:t>Different satellites; requires calibrating across satellites</a:t>
            </a:r>
          </a:p>
          <a:p>
            <a:r>
              <a:rPr lang="en-US" sz="2200" dirty="0"/>
              <a:t>Resolution: 30 arc second (~1km at equator)</a:t>
            </a:r>
          </a:p>
          <a:p>
            <a:r>
              <a:rPr lang="en-US" sz="2200" dirty="0"/>
              <a:t>Monthly and annual data publicly available</a:t>
            </a:r>
          </a:p>
          <a:p>
            <a:r>
              <a:rPr lang="en-US" sz="2200" dirty="0"/>
              <a:t>Unit: Digital Number, integer from 0 – 63; censoring an issue for bright areas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Where to Get Data</a:t>
            </a:r>
          </a:p>
          <a:p>
            <a:r>
              <a:rPr lang="en-US" sz="2200" dirty="0">
                <a:hlinkClick r:id="rId4"/>
              </a:rPr>
              <a:t>Google Earth Engine</a:t>
            </a:r>
            <a:endParaRPr lang="en-US" sz="2200" dirty="0"/>
          </a:p>
          <a:p>
            <a:r>
              <a:rPr lang="en-US" sz="2200" dirty="0">
                <a:hlinkClick r:id="rId5"/>
              </a:rPr>
              <a:t>Colorado School of Mines</a:t>
            </a:r>
            <a:endParaRPr lang="en-US" sz="2200" dirty="0"/>
          </a:p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6787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/>
              <a:t>Defense Meteorological Satellite Program (DMSP)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CDE98-31DB-352B-D40B-CD7744B5A2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3127"/>
          <a:stretch/>
        </p:blipFill>
        <p:spPr>
          <a:xfrm>
            <a:off x="6501452" y="4989389"/>
            <a:ext cx="3946691" cy="16493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8EF70A-4E27-6039-9B1B-7EC37F0E0469}"/>
              </a:ext>
            </a:extLst>
          </p:cNvPr>
          <p:cNvCxnSpPr>
            <a:cxnSpLocks/>
          </p:cNvCxnSpPr>
          <p:nvPr/>
        </p:nvCxnSpPr>
        <p:spPr>
          <a:xfrm flipH="1">
            <a:off x="10448143" y="5691337"/>
            <a:ext cx="269824" cy="425966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C40C62-D65C-C8B0-0DD0-D4B02FA3CA0B}"/>
              </a:ext>
            </a:extLst>
          </p:cNvPr>
          <p:cNvSpPr txBox="1">
            <a:spLocks/>
          </p:cNvSpPr>
          <p:nvPr/>
        </p:nvSpPr>
        <p:spPr>
          <a:xfrm>
            <a:off x="2659407" y="7939480"/>
            <a:ext cx="4484915" cy="2126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F3CED-7520-C51A-AB18-D76C324290E0}"/>
              </a:ext>
            </a:extLst>
          </p:cNvPr>
          <p:cNvSpPr txBox="1"/>
          <p:nvPr/>
        </p:nvSpPr>
        <p:spPr>
          <a:xfrm>
            <a:off x="10448143" y="53493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Censoring</a:t>
            </a:r>
          </a:p>
        </p:txBody>
      </p:sp>
    </p:spTree>
    <p:extLst>
      <p:ext uri="{BB962C8B-B14F-4D97-AF65-F5344CB8AC3E}">
        <p14:creationId xmlns:p14="http://schemas.microsoft.com/office/powerpoint/2010/main" val="232349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Nighttime Lights Data Sources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836AC5-F1D5-B864-81BA-60A36FA8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876482"/>
            <a:ext cx="4484915" cy="4981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Details</a:t>
            </a:r>
          </a:p>
          <a:p>
            <a:r>
              <a:rPr lang="en-US" sz="2200" dirty="0"/>
              <a:t>2012 through present</a:t>
            </a:r>
          </a:p>
          <a:p>
            <a:r>
              <a:rPr lang="en-US" sz="2200" dirty="0"/>
              <a:t>Resolution: 500 meters</a:t>
            </a:r>
          </a:p>
          <a:p>
            <a:r>
              <a:rPr lang="en-US" sz="2200" dirty="0"/>
              <a:t>Daily, monthly, and annual data publicly available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u="sng" dirty="0"/>
              <a:t>Processed Data</a:t>
            </a:r>
          </a:p>
          <a:p>
            <a:r>
              <a:rPr lang="en-US" sz="2200" dirty="0">
                <a:hlinkClick r:id="rId3"/>
              </a:rPr>
              <a:t>Colorado School of Mines</a:t>
            </a:r>
            <a:r>
              <a:rPr lang="en-US" sz="2200" dirty="0"/>
              <a:t> [</a:t>
            </a:r>
            <a:r>
              <a:rPr lang="en-US" sz="2200" dirty="0">
                <a:hlinkClick r:id="rId4"/>
              </a:rPr>
              <a:t>GEE</a:t>
            </a:r>
            <a:r>
              <a:rPr lang="en-US" sz="2200" dirty="0"/>
              <a:t>]</a:t>
            </a:r>
          </a:p>
          <a:p>
            <a:pPr marL="457200" lvl="1" indent="0">
              <a:buNone/>
            </a:pPr>
            <a:r>
              <a:rPr lang="en-US" sz="1800" i="1" dirty="0"/>
              <a:t>More commonly used; around for longer</a:t>
            </a:r>
          </a:p>
          <a:p>
            <a:r>
              <a:rPr lang="en-US" sz="2200" dirty="0">
                <a:hlinkClick r:id="rId5"/>
              </a:rPr>
              <a:t>NASA Black Marble </a:t>
            </a:r>
            <a:r>
              <a:rPr lang="en-US" sz="2200" dirty="0"/>
              <a:t>[</a:t>
            </a:r>
            <a:r>
              <a:rPr lang="en-US" sz="2200" dirty="0">
                <a:hlinkClick r:id="rId6"/>
              </a:rPr>
              <a:t>GEE</a:t>
            </a:r>
            <a:r>
              <a:rPr lang="en-US" sz="2200" dirty="0"/>
              <a:t>] </a:t>
            </a:r>
          </a:p>
          <a:p>
            <a:pPr marL="457200" lvl="1" indent="0">
              <a:buNone/>
            </a:pPr>
            <a:r>
              <a:rPr lang="en-US" sz="2000" i="1" dirty="0"/>
              <a:t>Released in 2021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DB90E-3D38-882A-5EB6-EA4ABD360237}"/>
              </a:ext>
            </a:extLst>
          </p:cNvPr>
          <p:cNvSpPr txBox="1"/>
          <p:nvPr/>
        </p:nvSpPr>
        <p:spPr>
          <a:xfrm>
            <a:off x="0" y="928136"/>
            <a:ext cx="93036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Visible Infrared Imaging Radiometer Suite (VIIRS)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6107FC-E04C-4718-FC10-46E2215F6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1828" y="1869403"/>
            <a:ext cx="7218597" cy="40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44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663"/>
          </a:xfrm>
        </p:spPr>
        <p:txBody>
          <a:bodyPr>
            <a:normAutofit/>
          </a:bodyPr>
          <a:lstStyle/>
          <a:p>
            <a:r>
              <a:rPr lang="en-US" b="1" dirty="0"/>
              <a:t>DMSP-OLS vs VIIRS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14C7B2-746B-4851-7723-7C7A16220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919" y="0"/>
            <a:ext cx="2375539" cy="5636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18547-13FC-2C86-E337-BC2BD0D95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1650" y="16632"/>
            <a:ext cx="2286158" cy="5619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16CCA-DEFE-A3D2-A4BC-F811BDCDFB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4660"/>
          <a:stretch/>
        </p:blipFill>
        <p:spPr>
          <a:xfrm>
            <a:off x="10026993" y="5652935"/>
            <a:ext cx="2015471" cy="5440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CF5D91-28CE-2E48-87CF-57015FD2D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2519" y="5636302"/>
            <a:ext cx="1954338" cy="82138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DF63A0-24DF-52AA-6C58-395C16DCB09E}"/>
              </a:ext>
            </a:extLst>
          </p:cNvPr>
          <p:cNvSpPr txBox="1">
            <a:spLocks/>
          </p:cNvSpPr>
          <p:nvPr/>
        </p:nvSpPr>
        <p:spPr>
          <a:xfrm>
            <a:off x="10504809" y="6457691"/>
            <a:ext cx="1687191" cy="445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7"/>
              </a:rPr>
              <a:t>Li et al. (2020)</a:t>
            </a:r>
            <a:endParaRPr lang="en-US" sz="1800" dirty="0"/>
          </a:p>
          <a:p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4ECD8-BE89-A858-D6D3-653EB542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769" y="1398450"/>
            <a:ext cx="7123754" cy="200303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0D4E95A-559B-0617-21BB-7278014E5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902" y="4240811"/>
            <a:ext cx="5366065" cy="2439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Key advantages of VIIRS</a:t>
            </a:r>
          </a:p>
          <a:p>
            <a:r>
              <a:rPr lang="en-US" sz="2000" dirty="0"/>
              <a:t>Higher resolution</a:t>
            </a:r>
          </a:p>
          <a:p>
            <a:r>
              <a:rPr lang="en-US" sz="2000" dirty="0"/>
              <a:t>Improved radiometric resolution (captures finer differences in NTL)</a:t>
            </a:r>
          </a:p>
          <a:p>
            <a:r>
              <a:rPr lang="en-US" sz="2000" dirty="0"/>
              <a:t>Not saturated (DMSP capped at DN 63)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708545-8C9D-0803-5A5F-85EBBF5FD572}"/>
              </a:ext>
            </a:extLst>
          </p:cNvPr>
          <p:cNvSpPr txBox="1">
            <a:spLocks/>
          </p:cNvSpPr>
          <p:nvPr/>
        </p:nvSpPr>
        <p:spPr>
          <a:xfrm>
            <a:off x="5669375" y="3401482"/>
            <a:ext cx="1832544" cy="373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hlinkClick r:id="rId9"/>
              </a:rPr>
              <a:t>Tu et al. (2020)</a:t>
            </a:r>
            <a:endParaRPr lang="en-US" sz="1800" dirty="0"/>
          </a:p>
          <a:p>
            <a:endParaRPr lang="en-US" sz="22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7599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Additional corrections from Black Marble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32" y="1601691"/>
            <a:ext cx="4844479" cy="420598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Addresses snowfall</a:t>
            </a:r>
            <a:r>
              <a:rPr lang="en-US" sz="2000" b="1" dirty="0"/>
              <a:t>: </a:t>
            </a:r>
            <a:r>
              <a:rPr lang="en-US" sz="2000" dirty="0"/>
              <a:t>Snowfall reflects light; estimates snow-free lights</a:t>
            </a: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Vegetation</a:t>
            </a:r>
            <a:r>
              <a:rPr lang="en-US" sz="2000" b="1" dirty="0"/>
              <a:t>: V</a:t>
            </a:r>
            <a:r>
              <a:rPr lang="en-US" sz="2000" dirty="0"/>
              <a:t>egetation can hide light; less vegetation in winter can result in higher NTL values. Black Marble corrects for vegetation</a:t>
            </a:r>
          </a:p>
          <a:p>
            <a:r>
              <a:rPr lang="en-US" sz="2000" dirty="0"/>
              <a:t>Different approach for accounting for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surface reflection </a:t>
            </a:r>
            <a:r>
              <a:rPr lang="en-US" sz="2000" dirty="0"/>
              <a:t>(</a:t>
            </a:r>
            <a:r>
              <a:rPr lang="en-US" sz="2000" dirty="0" err="1"/>
              <a:t>eg</a:t>
            </a:r>
            <a:r>
              <a:rPr lang="en-US" sz="2000" dirty="0"/>
              <a:t>, moon, stars, atmospheric particles) [Bidirectional reflectance distribution function; BRDF]</a:t>
            </a:r>
          </a:p>
          <a:p>
            <a:r>
              <a:rPr lang="en-US" sz="2000" dirty="0"/>
              <a:t>In creating monthly/annual data, Black Marble drops daily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outliers</a:t>
            </a:r>
            <a:r>
              <a:rPr lang="en-US" sz="2000" dirty="0"/>
              <a:t> (also done in Colorado School of Mines V2)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542249-EE11-F151-D8E0-6AACA9C0756A}"/>
              </a:ext>
            </a:extLst>
          </p:cNvPr>
          <p:cNvSpPr txBox="1">
            <a:spLocks/>
          </p:cNvSpPr>
          <p:nvPr/>
        </p:nvSpPr>
        <p:spPr>
          <a:xfrm>
            <a:off x="9864967" y="6522532"/>
            <a:ext cx="2239108" cy="361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3"/>
              </a:rPr>
              <a:t>NASA Black Marble</a:t>
            </a:r>
            <a:endParaRPr lang="en-US" sz="1800" dirty="0"/>
          </a:p>
          <a:p>
            <a:endParaRPr lang="en-US" sz="2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4D1C0D-6DBF-85AB-9C54-157F316FEB2E}"/>
              </a:ext>
            </a:extLst>
          </p:cNvPr>
          <p:cNvSpPr txBox="1">
            <a:spLocks/>
          </p:cNvSpPr>
          <p:nvPr/>
        </p:nvSpPr>
        <p:spPr>
          <a:xfrm>
            <a:off x="295931" y="6883696"/>
            <a:ext cx="4844479" cy="1501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38258-FD4C-8639-F072-8AFC38EDFB91}"/>
              </a:ext>
            </a:extLst>
          </p:cNvPr>
          <p:cNvSpPr txBox="1"/>
          <p:nvPr/>
        </p:nvSpPr>
        <p:spPr>
          <a:xfrm>
            <a:off x="0" y="649683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4"/>
              </a:rPr>
              <a:t>The Spatial Edge (Yohan </a:t>
            </a:r>
            <a:r>
              <a:rPr lang="en-US" sz="1600" i="1" dirty="0" err="1">
                <a:hlinkClick r:id="rId4"/>
              </a:rPr>
              <a:t>Iddawela</a:t>
            </a:r>
            <a:r>
              <a:rPr lang="en-US" sz="1600" i="1" dirty="0">
                <a:hlinkClick r:id="rId4"/>
              </a:rPr>
              <a:t>)</a:t>
            </a:r>
            <a:endParaRPr lang="en-US" sz="16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3BAA2-5DDD-61C0-11AE-A906ED146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137" y="1715246"/>
            <a:ext cx="6876938" cy="45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82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3AB293-6E1C-9147-FEA4-4E27C62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844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VIIRS: Colorado School of Mines vs Black Marble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B878-2C67-C9D9-6C51-F0D726FD664E}"/>
              </a:ext>
            </a:extLst>
          </p:cNvPr>
          <p:cNvSpPr txBox="1"/>
          <p:nvPr/>
        </p:nvSpPr>
        <p:spPr>
          <a:xfrm>
            <a:off x="0" y="675874"/>
            <a:ext cx="106280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Dealing with stray light: when sunlight hits the satellite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A4C75-4A17-1FFD-852E-7280C26C6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5" y="2015806"/>
            <a:ext cx="4575908" cy="4437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u="sng" dirty="0"/>
              <a:t>Dealing with Stray Light</a:t>
            </a:r>
          </a:p>
          <a:p>
            <a:r>
              <a:rPr lang="en-US" sz="2200" b="1" dirty="0"/>
              <a:t>Colorado School of Mines: </a:t>
            </a:r>
            <a:r>
              <a:rPr lang="en-US" sz="2200" dirty="0"/>
              <a:t>Adjusts for stray light contamination</a:t>
            </a:r>
          </a:p>
          <a:p>
            <a:r>
              <a:rPr lang="en-US" sz="2200" b="1" dirty="0"/>
              <a:t>Black Marble: </a:t>
            </a:r>
            <a:r>
              <a:rPr lang="en-US" sz="2200" dirty="0"/>
              <a:t>Drops pixels contaminated by stray light.</a:t>
            </a:r>
          </a:p>
          <a:p>
            <a:endParaRPr lang="en-US" sz="2200" i="1" dirty="0"/>
          </a:p>
          <a:p>
            <a:pPr marL="0" indent="0">
              <a:buNone/>
            </a:pPr>
            <a:r>
              <a:rPr lang="en-US" sz="2200" b="1" dirty="0"/>
              <a:t>Black Marble </a:t>
            </a:r>
            <a:r>
              <a:rPr lang="en-US" sz="2200" dirty="0"/>
              <a:t>contains many missing values for northern countries from June - August</a:t>
            </a:r>
            <a:endParaRPr lang="en-US" sz="2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FE0D3E-37FC-AEE9-6BF5-C4AB86DE7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12" t="12505" b="70803"/>
          <a:stretch/>
        </p:blipFill>
        <p:spPr>
          <a:xfrm>
            <a:off x="8287707" y="762692"/>
            <a:ext cx="3658108" cy="1643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DF595-EAB2-FC64-0217-8C935D84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764" y="2491181"/>
            <a:ext cx="6301885" cy="433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2592B-4377-3B2B-2322-DC97C33304E6}"/>
              </a:ext>
            </a:extLst>
          </p:cNvPr>
          <p:cNvSpPr txBox="1"/>
          <p:nvPr/>
        </p:nvSpPr>
        <p:spPr>
          <a:xfrm>
            <a:off x="0" y="6496835"/>
            <a:ext cx="4581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For more info, see </a:t>
            </a:r>
            <a:r>
              <a:rPr lang="en-US" sz="1600" i="1" dirty="0">
                <a:hlinkClick r:id="rId5"/>
              </a:rPr>
              <a:t>The Spatial Edge (Yohan </a:t>
            </a:r>
            <a:r>
              <a:rPr lang="en-US" sz="1600" i="1" dirty="0" err="1">
                <a:hlinkClick r:id="rId5"/>
              </a:rPr>
              <a:t>Iddawela</a:t>
            </a:r>
            <a:r>
              <a:rPr lang="en-US" sz="1600" i="1" dirty="0">
                <a:hlinkClick r:id="rId5"/>
              </a:rPr>
              <a:t>)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046860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2083</Words>
  <Application>Microsoft Macintosh PowerPoint</Application>
  <PresentationFormat>Widescreen</PresentationFormat>
  <Paragraphs>255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Helvetica</vt:lpstr>
      <vt:lpstr>Office Theme</vt:lpstr>
      <vt:lpstr>Nighttime Lights for Economic Development</vt:lpstr>
      <vt:lpstr>Outline</vt:lpstr>
      <vt:lpstr>PowerPoint Presentation</vt:lpstr>
      <vt:lpstr>Nighttime Lights Data Sources</vt:lpstr>
      <vt:lpstr>Nighttime Lights Data Sources</vt:lpstr>
      <vt:lpstr>Nighttime Lights Data Sources</vt:lpstr>
      <vt:lpstr>DMSP-OLS vs VIIRS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VIIRS: Colorado School of Mines vs Black Marble</vt:lpstr>
      <vt:lpstr>PowerPoint Presentation</vt:lpstr>
      <vt:lpstr>Leveraging nighttime lights requires appreciating what does and does not generate lights</vt:lpstr>
      <vt:lpstr>Human activity &amp; nighttime lights</vt:lpstr>
      <vt:lpstr>Human activity &amp; nighttime lights</vt:lpstr>
      <vt:lpstr>Nighttime lights &amp; economic activity</vt:lpstr>
      <vt:lpstr>Nighttime lights &amp; economic activity</vt:lpstr>
      <vt:lpstr>How do nighttime lights capture economic activity?</vt:lpstr>
      <vt:lpstr>How do nighttime lights capture economic activity?</vt:lpstr>
      <vt:lpstr>How do nighttime lights capture economic activity?</vt:lpstr>
      <vt:lpstr>How do nighttime lights capture economic activity?</vt:lpstr>
      <vt:lpstr>How do nighttime lights capture economic activity?</vt:lpstr>
      <vt:lpstr>Other applications of nighttime lights</vt:lpstr>
      <vt:lpstr>How has nighttime lights been used to capture human activity?</vt:lpstr>
      <vt:lpstr>How has nighttime lights been used to capture human activity?</vt:lpstr>
      <vt:lpstr>Spatial Agglomeration of Cities</vt:lpstr>
      <vt:lpstr>Oil Production</vt:lpstr>
      <vt:lpstr>PowerPoint Presentation</vt:lpstr>
      <vt:lpstr>Main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Marty</dc:creator>
  <cp:lastModifiedBy>Rob Marty</cp:lastModifiedBy>
  <cp:revision>185</cp:revision>
  <dcterms:created xsi:type="dcterms:W3CDTF">2024-10-09T14:59:13Z</dcterms:created>
  <dcterms:modified xsi:type="dcterms:W3CDTF">2024-11-05T19:57:26Z</dcterms:modified>
</cp:coreProperties>
</file>